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831" r:id="rId2"/>
    <p:sldId id="293" r:id="rId3"/>
    <p:sldId id="832" r:id="rId4"/>
    <p:sldId id="833" r:id="rId5"/>
    <p:sldId id="835" r:id="rId6"/>
    <p:sldId id="836" r:id="rId7"/>
    <p:sldId id="837" r:id="rId8"/>
    <p:sldId id="838" r:id="rId9"/>
    <p:sldId id="839" r:id="rId10"/>
    <p:sldId id="840" r:id="rId11"/>
    <p:sldId id="841" r:id="rId12"/>
    <p:sldId id="842" r:id="rId13"/>
    <p:sldId id="843" r:id="rId14"/>
    <p:sldId id="844" r:id="rId15"/>
    <p:sldId id="845" r:id="rId16"/>
    <p:sldId id="846" r:id="rId17"/>
    <p:sldId id="847" r:id="rId18"/>
    <p:sldId id="848" r:id="rId19"/>
  </p:sldIdLst>
  <p:sldSz cx="9144000" cy="5143500" type="screen16x9"/>
  <p:notesSz cx="9777413" cy="6646863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 autoAdjust="0"/>
    <p:restoredTop sz="94087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7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β0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0​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 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截距，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β1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1​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是斜率（或回归系数），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ϵ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ϵ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是误差项。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对于数据集：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Y=XB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0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2.mathworks.cn/help/matlab/ref/cov.html#buo3tdl-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b="0" dirty="0"/>
              <a:t>人工智能与数据分析</a:t>
            </a:r>
            <a:r>
              <a:rPr lang="en-US" altLang="zh-CN" sz="4000" dirty="0">
                <a:cs typeface="+mn-ea"/>
                <a:sym typeface="+mn-lt"/>
              </a:rPr>
              <a:t/>
            </a:r>
            <a:br>
              <a:rPr lang="en-US" altLang="zh-CN" sz="4000" dirty="0"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34278" y="4217779"/>
            <a:ext cx="3235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/>
              <a:t>LONG HUANG 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/>
              <a:t>第三讲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相关系数</a:t>
            </a:r>
          </a:p>
        </p:txBody>
      </p:sp>
      <p:sp>
        <p:nvSpPr>
          <p:cNvPr id="3" name="矩形 2"/>
          <p:cNvSpPr/>
          <p:nvPr/>
        </p:nvSpPr>
        <p:spPr>
          <a:xfrm>
            <a:off x="541324" y="1908197"/>
            <a:ext cx="8010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函数 </a:t>
            </a: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corrcoef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为数据矩阵（其中每列代表一个独立的量）生成一个样本相关系数矩阵。相关系数的范围从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-1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到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，其中：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接近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的值表明数据列之间存在正线性关系。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接近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-1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的值表明一列数据与另一列数据存在负线性关系（反相关）。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接近或等于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0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的值表明数据列之间没有线性关系。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024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相关系数</a:t>
            </a:r>
          </a:p>
        </p:txBody>
      </p:sp>
      <p:sp>
        <p:nvSpPr>
          <p:cNvPr id="3" name="矩形 2"/>
          <p:cNvSpPr/>
          <p:nvPr/>
        </p:nvSpPr>
        <p:spPr>
          <a:xfrm>
            <a:off x="490216" y="755795"/>
            <a:ext cx="3496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使用 </a:t>
            </a: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corrcoef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计算相关系数：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989"/>
            <a:ext cx="9144000" cy="19614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0216" y="3767490"/>
            <a:ext cx="8288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由于所有相关系数都接近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，因此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count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矩阵中每对数据列之间存在强正相关。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42121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sp>
        <p:nvSpPr>
          <p:cNvPr id="3" name="矩形 2"/>
          <p:cNvSpPr/>
          <p:nvPr/>
        </p:nvSpPr>
        <p:spPr>
          <a:xfrm>
            <a:off x="1719071" y="1375165"/>
            <a:ext cx="58192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数据模型明确描述了预测变量和响应变量之间的关系。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线性回归拟合一个在模型系数上是线性的数据模型。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我们将要：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使用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\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运算符执行简单线性回归。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使用相关分析确定两个量是否相关，以证明拟合数据的合理性。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将线性模型拟合到数据。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通过绘制残差图并寻找模式来评估拟合优度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。</a:t>
            </a:r>
            <a:endParaRPr lang="en-US" altLang="zh-CN" dirty="0" smtClean="0">
              <a:solidFill>
                <a:srgbClr val="0F1115"/>
              </a:solidFill>
              <a:latin typeface="quote-cjk-patch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计算拟合优度度量 </a:t>
            </a:r>
            <a:r>
              <a:rPr lang="en-US" altLang="zh-CN" dirty="0"/>
              <a:t>R² </a:t>
            </a:r>
            <a:r>
              <a:rPr lang="zh-CN" altLang="en-US" dirty="0"/>
              <a:t>和调整后的 </a:t>
            </a:r>
            <a:r>
              <a:rPr lang="en-US" altLang="zh-CN" dirty="0"/>
              <a:t>R²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08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简单线性回归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881621"/>
            <a:ext cx="84197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线性回归模拟了一个因变量（或响应变量）</a:t>
            </a:r>
            <a:r>
              <a:rPr lang="en-US" altLang="zh-CN" dirty="0" err="1" smtClean="0">
                <a:solidFill>
                  <a:srgbClr val="0F1115"/>
                </a:solidFill>
                <a:latin typeface="KaTeX_Main"/>
              </a:rPr>
              <a:t>y</a:t>
            </a:r>
            <a:r>
              <a:rPr lang="en-US" altLang="zh-CN" i="1" dirty="0" err="1" smtClean="0">
                <a:solidFill>
                  <a:srgbClr val="0F1115"/>
                </a:solidFill>
                <a:latin typeface="KaTeX_Math"/>
              </a:rPr>
              <a:t>y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与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一个或多个自变量（或预测变量）</a:t>
            </a:r>
            <a:r>
              <a:rPr lang="en-US" altLang="zh-CN" dirty="0">
                <a:solidFill>
                  <a:srgbClr val="0F1115"/>
                </a:solidFill>
                <a:latin typeface="KaTeX_Main"/>
              </a:rPr>
              <a:t>x1,…,</a:t>
            </a:r>
            <a:r>
              <a:rPr lang="en-US" altLang="zh-CN" dirty="0" err="1" smtClean="0">
                <a:solidFill>
                  <a:srgbClr val="0F1115"/>
                </a:solidFill>
                <a:latin typeface="KaTeX_Main"/>
              </a:rPr>
              <a:t>xn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之间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的关系。简单线性回归仅考虑一个自变量，使用以下关系：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25" y="1527952"/>
            <a:ext cx="2445569" cy="6696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8678" y="210531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其中 </a:t>
            </a:r>
            <a:r>
              <a:rPr lang="en-US" altLang="zh-CN" dirty="0" smtClean="0"/>
              <a:t>β0</a:t>
            </a:r>
            <a:r>
              <a:rPr lang="zh-CN" altLang="en-US" dirty="0" smtClean="0"/>
              <a:t>是</a:t>
            </a:r>
            <a:r>
              <a:rPr lang="zh-CN" altLang="en-US" dirty="0"/>
              <a:t> </a:t>
            </a:r>
            <a:r>
              <a:rPr lang="en-US" altLang="zh-CN" dirty="0" smtClean="0"/>
              <a:t>y</a:t>
            </a:r>
            <a:r>
              <a:rPr lang="zh-CN" altLang="en-US" dirty="0" smtClean="0"/>
              <a:t>截距</a:t>
            </a:r>
            <a:r>
              <a:rPr lang="zh-CN" altLang="en-US" dirty="0"/>
              <a:t>，</a:t>
            </a:r>
            <a:r>
              <a:rPr lang="en-US" altLang="zh-CN" dirty="0" smtClean="0"/>
              <a:t>β1</a:t>
            </a:r>
            <a:r>
              <a:rPr lang="zh-CN" altLang="en-US" dirty="0" smtClean="0"/>
              <a:t>是</a:t>
            </a:r>
            <a:r>
              <a:rPr lang="zh-CN" altLang="en-US" dirty="0"/>
              <a:t>斜率（或回归系数），</a:t>
            </a:r>
            <a:r>
              <a:rPr lang="en-US" altLang="zh-CN" dirty="0" smtClean="0"/>
              <a:t>ϵ</a:t>
            </a:r>
            <a:r>
              <a:rPr lang="zh-CN" altLang="en-US" dirty="0"/>
              <a:t> 是误差项。</a:t>
            </a:r>
          </a:p>
          <a:p>
            <a:r>
              <a:rPr lang="zh-CN" altLang="en-US" dirty="0"/>
              <a:t>对于数据集：</a:t>
            </a:r>
          </a:p>
          <a:p>
            <a:r>
              <a:rPr lang="en-US" altLang="zh-CN" dirty="0"/>
              <a:t>Y=XB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342" y="2962868"/>
            <a:ext cx="3424082" cy="18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简单线性回归</a:t>
            </a:r>
          </a:p>
        </p:txBody>
      </p:sp>
      <p:sp>
        <p:nvSpPr>
          <p:cNvPr id="3" name="矩形 2"/>
          <p:cNvSpPr/>
          <p:nvPr/>
        </p:nvSpPr>
        <p:spPr>
          <a:xfrm>
            <a:off x="853440" y="947946"/>
            <a:ext cx="7178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从数据集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accidents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中，加载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y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中的事故数据和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x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中的州人口数据。使用 </a:t>
            </a:r>
            <a:r>
              <a:rPr lang="en-US" altLang="zh-CN" dirty="0">
                <a:solidFill>
                  <a:srgbClr val="0F1115"/>
                </a:solidFill>
                <a:latin typeface="KaTeX_Main"/>
              </a:rPr>
              <a:t>\\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运算符查找州内事故数与州人口之间的线性回归关系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y=β1x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。</a:t>
            </a:r>
            <a:endParaRPr lang="zh-CN" altLang="en-US" dirty="0">
              <a:solidFill>
                <a:srgbClr val="0F1115"/>
              </a:solidFill>
              <a:latin typeface="quote-cjk-patch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F1115"/>
                </a:solidFill>
                <a:latin typeface="KaTeX_Main"/>
              </a:rPr>
              <a:t>\\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运算符执行最小二乘回归。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75" y="2224309"/>
            <a:ext cx="6556003" cy="27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6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简单线性回归</a:t>
            </a:r>
          </a:p>
        </p:txBody>
      </p:sp>
      <p:sp>
        <p:nvSpPr>
          <p:cNvPr id="3" name="矩形 2"/>
          <p:cNvSpPr/>
          <p:nvPr/>
        </p:nvSpPr>
        <p:spPr>
          <a:xfrm>
            <a:off x="1177747" y="895762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通过在模型中包含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y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截距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β0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来改进拟合，即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y=β0+β1x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。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通过给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x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添加一列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并使用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\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运算符来计算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β0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1542093"/>
            <a:ext cx="6808622" cy="320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7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残差与拟合优度</a:t>
            </a:r>
          </a:p>
        </p:txBody>
      </p:sp>
      <p:sp>
        <p:nvSpPr>
          <p:cNvPr id="3" name="矩形 2"/>
          <p:cNvSpPr/>
          <p:nvPr/>
        </p:nvSpPr>
        <p:spPr>
          <a:xfrm>
            <a:off x="224332" y="846514"/>
            <a:ext cx="84807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残差是响应（因）变量的观测值与模型预测值之间的差异。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使用线性模型进行拟合需要最小化残差的平方和。这种最小化产生了所谓的最小二乘拟合。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拟合优度的一个度量是决定系数，或称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R2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764" y="2011818"/>
            <a:ext cx="2633202" cy="4592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4242" y="2739682"/>
            <a:ext cx="52193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0F1115"/>
                </a:solidFill>
                <a:latin typeface="KaTeX_Math"/>
              </a:rPr>
              <a:t>SS</a:t>
            </a:r>
            <a:r>
              <a:rPr lang="zh-CN" altLang="en-US" dirty="0">
                <a:solidFill>
                  <a:srgbClr val="0F1115"/>
                </a:solidFill>
                <a:latin typeface="Times New Roman" panose="02020603050405020304" pitchFamily="18" charset="0"/>
              </a:rPr>
              <a:t>残差</a:t>
            </a:r>
            <a:r>
              <a:rPr lang="zh-CN" altLang="en-US" dirty="0">
                <a:solidFill>
                  <a:srgbClr val="0F1115"/>
                </a:solidFill>
                <a:latin typeface="KaTeX_Main"/>
              </a:rPr>
              <a:t>​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是回归的残差平方和。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F1115"/>
                </a:solidFill>
                <a:latin typeface="KaTeX_Main"/>
              </a:rPr>
              <a:t>SS</a:t>
            </a:r>
            <a:r>
              <a:rPr lang="zh-CN" altLang="en-US" dirty="0">
                <a:solidFill>
                  <a:srgbClr val="0F1115"/>
                </a:solidFill>
                <a:latin typeface="KaTeX_Main"/>
              </a:rPr>
              <a:t>总</a:t>
            </a:r>
            <a:r>
              <a:rPr lang="en-US" altLang="zh-CN" i="1" dirty="0">
                <a:solidFill>
                  <a:srgbClr val="0F1115"/>
                </a:solidFill>
                <a:latin typeface="KaTeX_Math"/>
              </a:rPr>
              <a:t>SS</a:t>
            </a:r>
            <a:r>
              <a:rPr lang="zh-CN" altLang="en-US" dirty="0">
                <a:solidFill>
                  <a:srgbClr val="0F1115"/>
                </a:solidFill>
                <a:latin typeface="Times New Roman" panose="02020603050405020304" pitchFamily="18" charset="0"/>
              </a:rPr>
              <a:t>总</a:t>
            </a:r>
            <a:r>
              <a:rPr lang="zh-CN" altLang="en-US" dirty="0">
                <a:solidFill>
                  <a:srgbClr val="0F1115"/>
                </a:solidFill>
                <a:latin typeface="KaTeX_Main"/>
              </a:rPr>
              <a:t>​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是因变量均值之差的平方和（总平方和）。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问：计算前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2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张幻灯片中示例的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R2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9822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多项式回归</a:t>
            </a:r>
          </a:p>
        </p:txBody>
      </p:sp>
      <p:sp>
        <p:nvSpPr>
          <p:cNvPr id="3" name="矩形 2"/>
          <p:cNvSpPr/>
          <p:nvPr/>
        </p:nvSpPr>
        <p:spPr>
          <a:xfrm>
            <a:off x="716889" y="963067"/>
            <a:ext cx="75931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polyfit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可用于计算预测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y</a:t>
            </a:r>
            <a:r>
              <a:rPr lang="en-US" altLang="zh-CN" i="1" dirty="0" smtClean="0">
                <a:solidFill>
                  <a:srgbClr val="0F1115"/>
                </a:solidFill>
                <a:latin typeface="KaTeX_Math"/>
              </a:rPr>
              <a:t> 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来自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x</a:t>
            </a:r>
            <a:r>
              <a:rPr lang="en-US" altLang="zh-CN" i="1" dirty="0" smtClean="0">
                <a:solidFill>
                  <a:srgbClr val="0F1115"/>
                </a:solidFill>
                <a:latin typeface="KaTeX_Math"/>
              </a:rPr>
              <a:t> 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的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线性回归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p=</a:t>
            </a:r>
            <a:r>
              <a:rPr lang="en-US" altLang="zh-CN" dirty="0" err="1" smtClean="0">
                <a:solidFill>
                  <a:srgbClr val="0F1115"/>
                </a:solidFill>
                <a:latin typeface="KaTeX_Main"/>
              </a:rPr>
              <a:t>polyfit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(</a:t>
            </a:r>
            <a:r>
              <a:rPr lang="en-US" altLang="zh-CN" dirty="0" err="1" smtClean="0">
                <a:solidFill>
                  <a:srgbClr val="0F1115"/>
                </a:solidFill>
                <a:latin typeface="KaTeX_Main"/>
              </a:rPr>
              <a:t>x,y,n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)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返回次数为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n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的多项式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p(x)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的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系数，该多项式是对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y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中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数据的最佳拟合（在最小二乘意义上）。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60" y="2185933"/>
            <a:ext cx="4696480" cy="7716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2220" y="3323919"/>
            <a:ext cx="7457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线性拟合的次数为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1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，二次拟合为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2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，三次拟合为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3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，依此类推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9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多项式回归的调整后 </a:t>
            </a:r>
            <a:r>
              <a:rPr lang="en-US" altLang="zh-CN" dirty="0"/>
              <a:t>R²</a:t>
            </a:r>
          </a:p>
        </p:txBody>
      </p:sp>
      <p:sp>
        <p:nvSpPr>
          <p:cNvPr id="3" name="矩形 2"/>
          <p:cNvSpPr/>
          <p:nvPr/>
        </p:nvSpPr>
        <p:spPr>
          <a:xfrm>
            <a:off x="457200" y="787013"/>
            <a:ext cx="8394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对于更高次数的多项式。当您添加更多项时，您会增加决定系数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R2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。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您会获得与数据更接近的拟合，但代价是模型更复杂，而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R2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无法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解释这一点。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调整后的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R2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包含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了模型项数的惩罚。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4" y="1710343"/>
            <a:ext cx="8430802" cy="9145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8057" y="2948036"/>
            <a:ext cx="77065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0F1115"/>
                </a:solidFill>
                <a:latin typeface="KaTeX_Math"/>
              </a:rPr>
              <a:t>d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是多项式的次数。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n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是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数据点的数量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课堂练习：比较线性拟合、二次拟合、三次拟合。计算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R2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和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调整后的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R2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482" y="3871366"/>
            <a:ext cx="2361730" cy="119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305763" y="132784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zh-CN" altLang="en-US" dirty="0"/>
              <a:t>实践帮助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数据处理</a:t>
            </a:r>
          </a:p>
          <a:p>
            <a:pPr lvl="1"/>
            <a:r>
              <a:rPr lang="zh-CN" altLang="en-US" dirty="0"/>
              <a:t>描述性统计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回归分析</a:t>
            </a:r>
          </a:p>
          <a:p>
            <a:pPr lvl="1"/>
            <a:r>
              <a:rPr lang="zh-CN" altLang="en-US" dirty="0"/>
              <a:t>线性相关</a:t>
            </a:r>
          </a:p>
          <a:p>
            <a:pPr lvl="1"/>
            <a:r>
              <a:rPr lang="zh-CN" altLang="en-US" dirty="0"/>
              <a:t>线性回归</a:t>
            </a:r>
          </a:p>
        </p:txBody>
      </p:sp>
      <p:sp>
        <p:nvSpPr>
          <p:cNvPr id="11" name="矩形 10"/>
          <p:cNvSpPr/>
          <p:nvPr/>
        </p:nvSpPr>
        <p:spPr>
          <a:xfrm>
            <a:off x="369418" y="4633340"/>
            <a:ext cx="58119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-apple-system"/>
              </a:rPr>
              <a:t>本演示中的部分内容来自 </a:t>
            </a:r>
            <a:r>
              <a:rPr lang="en-US" altLang="zh-CN" dirty="0" err="1">
                <a:latin typeface="-apple-system"/>
              </a:rPr>
              <a:t>MathWorks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培训资料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描述性统计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924044"/>
            <a:ext cx="3265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计算最大值、平均值和标准差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2" y="1293376"/>
            <a:ext cx="9144000" cy="36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描述性统计</a:t>
            </a:r>
          </a:p>
        </p:txBody>
      </p:sp>
      <p:sp>
        <p:nvSpPr>
          <p:cNvPr id="4" name="矩形 3"/>
          <p:cNvSpPr/>
          <p:nvPr/>
        </p:nvSpPr>
        <p:spPr>
          <a:xfrm>
            <a:off x="304800" y="808958"/>
            <a:ext cx="843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定位每个数据列中最大值出现的位置。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要找到整个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count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矩阵（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24x3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矩阵）中的最小值，使用语法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count(:)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将其转换为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72x1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的列向量。然后，找到该单列中的最小值。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10" y="2092220"/>
            <a:ext cx="7161581" cy="28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1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描述性统计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" y="822121"/>
            <a:ext cx="6345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回顾数据去趋势，或者我们可以从每列中减去平均值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22" y="1289379"/>
            <a:ext cx="5052085" cy="36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描述性统计</a:t>
            </a:r>
          </a:p>
        </p:txBody>
      </p:sp>
      <p:sp>
        <p:nvSpPr>
          <p:cNvPr id="5" name="矩形 4"/>
          <p:cNvSpPr/>
          <p:nvPr/>
        </p:nvSpPr>
        <p:spPr>
          <a:xfrm>
            <a:off x="304800" y="814316"/>
            <a:ext cx="3265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例如：计算和绘制描述性统计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61" y="1243342"/>
            <a:ext cx="7263994" cy="376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线性相关</a:t>
            </a:r>
          </a:p>
        </p:txBody>
      </p:sp>
      <p:sp>
        <p:nvSpPr>
          <p:cNvPr id="4" name="矩形 3"/>
          <p:cNvSpPr/>
          <p:nvPr/>
        </p:nvSpPr>
        <p:spPr>
          <a:xfrm>
            <a:off x="943661" y="1579013"/>
            <a:ext cx="73005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相关性量化了两个变量之间线性关系的强度。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当两个变量之间没有相关性时，变量的值没有同步增加或减少的趋势。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然而，两个不相关的变量不一定独立，因为它们可能存在非线性关系。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您可以使用线性相关来调查变量之间是否存在线性关系，而无需对数据假设或拟合特定模型。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383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协方差</a:t>
            </a:r>
          </a:p>
        </p:txBody>
      </p:sp>
      <p:sp>
        <p:nvSpPr>
          <p:cNvPr id="3" name="矩形 2"/>
          <p:cNvSpPr/>
          <p:nvPr/>
        </p:nvSpPr>
        <p:spPr>
          <a:xfrm>
            <a:off x="987551" y="950977"/>
            <a:ext cx="771753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协方差量化了两个变量之间线性关系的强度，单位相对于它们的方差。</a:t>
            </a:r>
          </a:p>
          <a:p>
            <a:endParaRPr lang="en-US" altLang="zh-CN" dirty="0" smtClean="0">
              <a:solidFill>
                <a:srgbClr val="0F1115"/>
              </a:solidFill>
              <a:latin typeface="KaTeX_Main"/>
            </a:endParaRPr>
          </a:p>
          <a:p>
            <a:endParaRPr lang="en-US" altLang="zh-CN" dirty="0">
              <a:solidFill>
                <a:srgbClr val="0F1115"/>
              </a:solidFill>
              <a:latin typeface="KaTeX_Main"/>
            </a:endParaRPr>
          </a:p>
          <a:p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​</a:t>
            </a:r>
            <a:endParaRPr lang="en-US" altLang="zh-CN" dirty="0" smtClean="0">
              <a:solidFill>
                <a:srgbClr val="0F1115"/>
              </a:solidFill>
              <a:latin typeface="quote-cjk-patch"/>
            </a:endParaRPr>
          </a:p>
          <a:p>
            <a:endParaRPr lang="en-US" altLang="zh-CN" dirty="0">
              <a:solidFill>
                <a:srgbClr val="0F1115"/>
              </a:solidFill>
              <a:latin typeface="quote-cjk-patch"/>
            </a:endParaRPr>
          </a:p>
          <a:p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是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数据第 </a:t>
            </a:r>
            <a:r>
              <a:rPr lang="en-US" altLang="zh-CN" dirty="0" err="1" smtClean="0">
                <a:solidFill>
                  <a:srgbClr val="0F1115"/>
                </a:solidFill>
                <a:latin typeface="KaTeX_Main"/>
              </a:rPr>
              <a:t>i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列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和第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j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列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之间的样本协方差。因为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count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矩阵包含三列，所以协方差矩阵是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3x3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。</a:t>
            </a:r>
          </a:p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对于两个随机变量向量 </a:t>
            </a:r>
            <a:r>
              <a:rPr lang="en-US" altLang="zh-CN" dirty="0">
                <a:solidFill>
                  <a:srgbClr val="0F1115"/>
                </a:solidFill>
                <a:latin typeface="KaTeX_Main"/>
              </a:rPr>
              <a:t>A</a:t>
            </a:r>
            <a:r>
              <a:rPr lang="en-US" altLang="zh-CN" i="1" dirty="0">
                <a:solidFill>
                  <a:srgbClr val="0F1115"/>
                </a:solidFill>
                <a:latin typeface="KaTeX_Math"/>
              </a:rPr>
              <a:t>A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和 </a:t>
            </a:r>
            <a:r>
              <a:rPr lang="en-US" altLang="zh-CN" dirty="0">
                <a:solidFill>
                  <a:srgbClr val="0F1115"/>
                </a:solidFill>
                <a:latin typeface="KaTeX_Main"/>
              </a:rPr>
              <a:t>B</a:t>
            </a:r>
            <a:r>
              <a:rPr lang="en-US" altLang="zh-CN" i="1" dirty="0">
                <a:solidFill>
                  <a:srgbClr val="0F1115"/>
                </a:solidFill>
                <a:latin typeface="KaTeX_Math"/>
              </a:rPr>
              <a:t>B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，协方差定义为</a:t>
            </a:r>
          </a:p>
          <a:p>
            <a:endParaRPr lang="en-US" altLang="zh-CN" dirty="0" smtClean="0">
              <a:solidFill>
                <a:srgbClr val="0F1115"/>
              </a:solidFill>
              <a:latin typeface="quote-cjk-patch"/>
            </a:endParaRPr>
          </a:p>
          <a:p>
            <a:endParaRPr lang="en-US" altLang="zh-CN" dirty="0" smtClean="0">
              <a:solidFill>
                <a:srgbClr val="0F1115"/>
              </a:solidFill>
              <a:latin typeface="quote-cjk-patch"/>
            </a:endParaRPr>
          </a:p>
          <a:p>
            <a:endParaRPr lang="en-US" altLang="zh-CN" dirty="0">
              <a:solidFill>
                <a:srgbClr val="0F1115"/>
              </a:solidFill>
              <a:latin typeface="quote-cjk-patch"/>
            </a:endParaRPr>
          </a:p>
          <a:p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其中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el-GR" altLang="zh-CN" dirty="0">
                <a:solidFill>
                  <a:srgbClr val="0F1115"/>
                </a:solidFill>
                <a:latin typeface="KaTeX_Main"/>
              </a:rPr>
              <a:t>μ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A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是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A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的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平均值，</a:t>
            </a:r>
            <a:r>
              <a:rPr lang="el-GR" altLang="zh-CN" dirty="0">
                <a:solidFill>
                  <a:srgbClr val="0F1115"/>
                </a:solidFill>
                <a:latin typeface="KaTeX_Main"/>
              </a:rPr>
              <a:t>μ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B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是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</a:t>
            </a:r>
            <a:r>
              <a:rPr lang="en-US" altLang="zh-CN" dirty="0" smtClean="0">
                <a:solidFill>
                  <a:srgbClr val="0F1115"/>
                </a:solidFill>
                <a:latin typeface="KaTeX_Main"/>
              </a:rPr>
              <a:t>B</a:t>
            </a:r>
            <a:r>
              <a:rPr lang="zh-CN" altLang="en-US" dirty="0" smtClean="0">
                <a:solidFill>
                  <a:srgbClr val="0F1115"/>
                </a:solidFill>
                <a:latin typeface="quote-cjk-patch"/>
              </a:rPr>
              <a:t>的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平均值，* 表示复共轭。</a:t>
            </a:r>
          </a:p>
          <a:p>
            <a:r>
              <a:rPr lang="en-US" altLang="zh-CN" dirty="0">
                <a:solidFill>
                  <a:srgbClr val="3964FE"/>
                </a:solidFill>
                <a:latin typeface="quote-cjk-patch"/>
                <a:hlinkClick r:id="rId2"/>
              </a:rPr>
              <a:t>https://www2.mathworks.cn/help/matlab/ref/cov.html#buo3tdl-1</a:t>
            </a:r>
            <a:endParaRPr lang="en-US" altLang="zh-CN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73" y="1333308"/>
            <a:ext cx="1006567" cy="9951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29890" b="47877"/>
          <a:stretch/>
        </p:blipFill>
        <p:spPr>
          <a:xfrm>
            <a:off x="808432" y="2328437"/>
            <a:ext cx="244957" cy="2707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465" y="3291656"/>
            <a:ext cx="3555707" cy="6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0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协方差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08" y="2485946"/>
            <a:ext cx="6686093" cy="14743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6890" y="984034"/>
            <a:ext cx="7351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使用 </a:t>
            </a:r>
            <a:r>
              <a:rPr lang="en-US" altLang="zh-CN" dirty="0">
                <a:solidFill>
                  <a:srgbClr val="0F1115"/>
                </a:solidFill>
                <a:latin typeface="quote-cjk-patch"/>
              </a:rPr>
              <a:t>MATLAB 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的 </a:t>
            </a:r>
            <a:r>
              <a:rPr lang="en-US" altLang="zh-CN" i="1" dirty="0" err="1">
                <a:solidFill>
                  <a:srgbClr val="0F1115"/>
                </a:solidFill>
                <a:latin typeface="quote-cjk-patch"/>
              </a:rPr>
              <a:t>cov</a:t>
            </a:r>
            <a:r>
              <a:rPr lang="zh-CN" altLang="en-US" dirty="0">
                <a:solidFill>
                  <a:srgbClr val="0F1115"/>
                </a:solidFill>
                <a:latin typeface="quote-cjk-patch"/>
              </a:rPr>
              <a:t> 函数计算数据矩阵（其中每列代表一个独立的量）的样本协方差矩阵。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9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1017</TotalTime>
  <Words>487</Words>
  <Application>Microsoft Office PowerPoint</Application>
  <PresentationFormat>全屏显示(16:9)</PresentationFormat>
  <Paragraphs>89</Paragraphs>
  <Slides>18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-apple-system</vt:lpstr>
      <vt:lpstr>KaTeX_Main</vt:lpstr>
      <vt:lpstr>KaTeX_Math</vt:lpstr>
      <vt:lpstr>quote-cjk-patch</vt:lpstr>
      <vt:lpstr>宋体</vt:lpstr>
      <vt:lpstr>Microsoft YaHei</vt:lpstr>
      <vt:lpstr>Arial</vt:lpstr>
      <vt:lpstr>Calibri</vt:lpstr>
      <vt:lpstr>Times New Roman</vt:lpstr>
      <vt:lpstr>Wingdings</vt:lpstr>
      <vt:lpstr>PPP</vt:lpstr>
      <vt:lpstr>Visio</vt:lpstr>
      <vt:lpstr> 人工智能与数据分析 </vt:lpstr>
      <vt:lpstr>目录</vt:lpstr>
      <vt:lpstr>描述性统计</vt:lpstr>
      <vt:lpstr>描述性统计</vt:lpstr>
      <vt:lpstr>描述性统计</vt:lpstr>
      <vt:lpstr>描述性统计</vt:lpstr>
      <vt:lpstr>线性相关</vt:lpstr>
      <vt:lpstr>协方差</vt:lpstr>
      <vt:lpstr>协方差</vt:lpstr>
      <vt:lpstr>相关系数</vt:lpstr>
      <vt:lpstr>相关系数</vt:lpstr>
      <vt:lpstr>线性回归</vt:lpstr>
      <vt:lpstr>简单线性回归</vt:lpstr>
      <vt:lpstr>简单线性回归</vt:lpstr>
      <vt:lpstr>简单线性回归</vt:lpstr>
      <vt:lpstr>残差与拟合优度</vt:lpstr>
      <vt:lpstr>多项式回归</vt:lpstr>
      <vt:lpstr>多项式回归的调整后 R²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912</cp:revision>
  <cp:lastPrinted>2020-10-12T18:10:00Z</cp:lastPrinted>
  <dcterms:created xsi:type="dcterms:W3CDTF">2014-03-23T18:36:00Z</dcterms:created>
  <dcterms:modified xsi:type="dcterms:W3CDTF">2025-11-11T03:31:03Z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